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0" r:id="rId4"/>
    <p:sldId id="264" r:id="rId5"/>
    <p:sldId id="269" r:id="rId6"/>
    <p:sldId id="274" r:id="rId7"/>
    <p:sldId id="275" r:id="rId8"/>
    <p:sldId id="286" r:id="rId9"/>
    <p:sldId id="288" r:id="rId10"/>
    <p:sldId id="291" r:id="rId11"/>
    <p:sldId id="298"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p:scale>
          <a:sx n="76" d="100"/>
          <a:sy n="76" d="100"/>
        </p:scale>
        <p:origin x="-1842" y="-1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09.04.2020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09.04.2020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09.04.2020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09.04.2020</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09.04.2020</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09.04.2020</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09.04.2020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09.04.2020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09.04.2020</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259632" y="2564904"/>
            <a:ext cx="6480720" cy="2016224"/>
          </a:xfrm>
        </p:spPr>
        <p:txBody>
          <a:bodyPr>
            <a:noAutofit/>
          </a:bodyPr>
          <a:lstStyle/>
          <a:p>
            <a:pPr>
              <a:spcBef>
                <a:spcPts val="0"/>
              </a:spcBef>
            </a:pPr>
            <a:r>
              <a:rPr lang="ru-RU" sz="2800" b="1" dirty="0" smtClean="0">
                <a:solidFill>
                  <a:srgbClr val="FF0000"/>
                </a:solidFill>
              </a:rPr>
              <a:t>Учителя – фронтовики </a:t>
            </a:r>
          </a:p>
          <a:p>
            <a:pPr>
              <a:spcBef>
                <a:spcPts val="0"/>
              </a:spcBef>
            </a:pPr>
            <a:r>
              <a:rPr lang="ru-RU" sz="2800" b="1" dirty="0" err="1" smtClean="0">
                <a:solidFill>
                  <a:srgbClr val="FF0000"/>
                </a:solidFill>
              </a:rPr>
              <a:t>Терсинской</a:t>
            </a:r>
            <a:r>
              <a:rPr lang="ru-RU" sz="2800" b="1" dirty="0" smtClean="0">
                <a:solidFill>
                  <a:srgbClr val="FF0000"/>
                </a:solidFill>
              </a:rPr>
              <a:t> школы </a:t>
            </a:r>
          </a:p>
          <a:p>
            <a:pPr>
              <a:spcBef>
                <a:spcPts val="0"/>
              </a:spcBef>
            </a:pPr>
            <a:r>
              <a:rPr lang="ru-RU" sz="2800" b="1" dirty="0" err="1" smtClean="0">
                <a:solidFill>
                  <a:srgbClr val="FF0000"/>
                </a:solidFill>
                <a:effectLst>
                  <a:outerShdw blurRad="38100" dist="38100" dir="2700000" algn="tl">
                    <a:srgbClr val="000000">
                      <a:alpha val="43137"/>
                    </a:srgbClr>
                  </a:outerShdw>
                </a:effectLst>
              </a:rPr>
              <a:t>Агрызского</a:t>
            </a:r>
            <a:r>
              <a:rPr lang="ru-RU" sz="2800" b="1" dirty="0" smtClean="0">
                <a:solidFill>
                  <a:srgbClr val="FF0000"/>
                </a:solidFill>
                <a:effectLst>
                  <a:outerShdw blurRad="38100" dist="38100" dir="2700000" algn="tl">
                    <a:srgbClr val="000000">
                      <a:alpha val="43137"/>
                    </a:srgbClr>
                  </a:outerShdw>
                </a:effectLst>
              </a:rPr>
              <a:t> района </a:t>
            </a:r>
          </a:p>
          <a:p>
            <a:pPr>
              <a:spcBef>
                <a:spcPts val="0"/>
              </a:spcBef>
            </a:pPr>
            <a:r>
              <a:rPr lang="ru-RU" sz="2800" b="1" dirty="0" smtClean="0">
                <a:solidFill>
                  <a:srgbClr val="FF0000"/>
                </a:solidFill>
                <a:effectLst>
                  <a:outerShdw blurRad="38100" dist="38100" dir="2700000" algn="tl">
                    <a:srgbClr val="000000">
                      <a:alpha val="43137"/>
                    </a:srgbClr>
                  </a:outerShdw>
                </a:effectLst>
              </a:rPr>
              <a:t>Республики Татарстан</a:t>
            </a:r>
            <a:endParaRPr lang="ru-RU" sz="2800" b="1" dirty="0">
              <a:solidFill>
                <a:srgbClr val="FF0000"/>
              </a:solidFill>
              <a:effectLst>
                <a:outerShdw blurRad="38100" dist="38100" dir="2700000" algn="tl">
                  <a:srgbClr val="000000">
                    <a:alpha val="43137"/>
                  </a:srgbClr>
                </a:outerShdw>
              </a:effectLst>
            </a:endParaRPr>
          </a:p>
        </p:txBody>
      </p:sp>
      <p:sp>
        <p:nvSpPr>
          <p:cNvPr id="4" name="Заголовок 3"/>
          <p:cNvSpPr>
            <a:spLocks noGrp="1"/>
          </p:cNvSpPr>
          <p:nvPr>
            <p:ph type="ctrTitle"/>
          </p:nvPr>
        </p:nvSpPr>
        <p:spPr>
          <a:xfrm>
            <a:off x="683567" y="1124745"/>
            <a:ext cx="7272809" cy="1368151"/>
          </a:xfrm>
        </p:spPr>
        <p:txBody>
          <a:bodyPr>
            <a:normAutofit fontScale="90000"/>
            <a:scene3d>
              <a:camera prst="orthographicFront"/>
              <a:lightRig rig="flat" dir="tl">
                <a:rot lat="0" lon="0" rev="6600000"/>
              </a:lightRig>
            </a:scene3d>
            <a:sp3d extrusionH="25400" contourW="8890">
              <a:bevelT w="38100" h="31750"/>
              <a:contourClr>
                <a:schemeClr val="accent2">
                  <a:shade val="75000"/>
                </a:schemeClr>
              </a:contourClr>
            </a:sp3d>
          </a:bodyPr>
          <a:lstStyle/>
          <a:p>
            <a:r>
              <a:rPr lang="ru-RU" sz="88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Times New Roman" pitchFamily="18" charset="0"/>
                <a:cs typeface="Times New Roman" pitchFamily="18" charset="0"/>
              </a:rPr>
              <a:t>Мы помним!</a:t>
            </a:r>
            <a:endParaRPr lang="ru-RU" sz="88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78355117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tt-RU" b="1" dirty="0"/>
              <a:t>Яхина Мунавара Гил</a:t>
            </a:r>
            <a:r>
              <a:rPr lang="ru-RU" b="1" dirty="0" err="1"/>
              <a:t>ьмутдиновна</a:t>
            </a:r>
            <a:r>
              <a:rPr lang="ru-RU" b="1" dirty="0"/>
              <a:t/>
            </a:r>
            <a:br>
              <a:rPr lang="ru-RU" b="1" dirty="0"/>
            </a:br>
            <a:endParaRPr lang="ru-RU" dirty="0"/>
          </a:p>
        </p:txBody>
      </p:sp>
      <p:sp>
        <p:nvSpPr>
          <p:cNvPr id="3" name="Объект 2"/>
          <p:cNvSpPr>
            <a:spLocks noGrp="1"/>
          </p:cNvSpPr>
          <p:nvPr>
            <p:ph sz="half" idx="1"/>
          </p:nvPr>
        </p:nvSpPr>
        <p:spPr>
          <a:xfrm>
            <a:off x="457200" y="1600200"/>
            <a:ext cx="2458616" cy="4525963"/>
          </a:xfrm>
        </p:spPr>
        <p:txBody>
          <a:bodyPr>
            <a:normAutofit fontScale="25000" lnSpcReduction="20000"/>
          </a:bodyPr>
          <a:lstStyle/>
          <a:p>
            <a:endParaRPr lang="ru-RU" dirty="0"/>
          </a:p>
        </p:txBody>
      </p:sp>
      <p:sp>
        <p:nvSpPr>
          <p:cNvPr id="4" name="Объект 3"/>
          <p:cNvSpPr>
            <a:spLocks noGrp="1"/>
          </p:cNvSpPr>
          <p:nvPr>
            <p:ph sz="half" idx="2"/>
          </p:nvPr>
        </p:nvSpPr>
        <p:spPr>
          <a:xfrm>
            <a:off x="3275856" y="980728"/>
            <a:ext cx="5410944" cy="5145435"/>
          </a:xfrm>
        </p:spPr>
        <p:txBody>
          <a:bodyPr>
            <a:normAutofit fontScale="25000" lnSpcReduction="20000"/>
          </a:bodyPr>
          <a:lstStyle/>
          <a:p>
            <a:pPr marL="0" indent="0">
              <a:buNone/>
            </a:pPr>
            <a:r>
              <a:rPr lang="ru-RU" sz="4400" dirty="0" smtClean="0"/>
              <a:t>Я родилась </a:t>
            </a:r>
            <a:r>
              <a:rPr lang="ru-RU" sz="4400" dirty="0"/>
              <a:t>1 февраля 1921 года в деревне </a:t>
            </a:r>
            <a:r>
              <a:rPr lang="ru-RU" sz="4400" dirty="0" err="1"/>
              <a:t>Сукман</a:t>
            </a:r>
            <a:r>
              <a:rPr lang="ru-RU" sz="4400" dirty="0"/>
              <a:t> </a:t>
            </a:r>
            <a:r>
              <a:rPr lang="ru-RU" sz="4400" dirty="0" err="1"/>
              <a:t>Агрызского</a:t>
            </a:r>
            <a:r>
              <a:rPr lang="ru-RU" sz="4400" dirty="0"/>
              <a:t> района шестым ребенком. Вместе с семьей переехала в деревню Вольный Труд </a:t>
            </a:r>
            <a:r>
              <a:rPr lang="ru-RU" sz="4400" dirty="0" err="1"/>
              <a:t>Агрызского</a:t>
            </a:r>
            <a:r>
              <a:rPr lang="ru-RU" sz="4400" dirty="0"/>
              <a:t> района, где пошла в первый класс. Закончив четыре класса, поступила в </a:t>
            </a:r>
            <a:r>
              <a:rPr lang="ru-RU" sz="4400" dirty="0" err="1"/>
              <a:t>Терсинскую</a:t>
            </a:r>
            <a:r>
              <a:rPr lang="ru-RU" sz="4400" dirty="0"/>
              <a:t> школу коммунистической молодежи (ШКМ). Очень успешно закончила седьмой класс. Мечтала стать учительницей. Летом 1936 года пешком добралась до станции Агрыз. Оттуда доехала до Казани, где успешно сдала экзамены в педагогический техникум. После окончания техникума по распределению уехала в </a:t>
            </a:r>
            <a:r>
              <a:rPr lang="ru-RU" sz="4400" dirty="0" err="1"/>
              <a:t>Атнинский</a:t>
            </a:r>
            <a:r>
              <a:rPr lang="ru-RU" sz="4400" dirty="0"/>
              <a:t> район и стала обычной деревенской учительницей. Всегда думала: «Смогу ли я стать хорошим учителем?». Дети меня любили. Не одну бессонную ночь провела сидя над планами, над тетрадями. Несмотря ни на что, я была счастлива.</a:t>
            </a:r>
          </a:p>
          <a:p>
            <a:pPr marL="0" indent="0">
              <a:buNone/>
            </a:pPr>
            <a:r>
              <a:rPr lang="ru-RU" sz="4400" dirty="0" smtClean="0"/>
              <a:t>   О </a:t>
            </a:r>
            <a:r>
              <a:rPr lang="ru-RU" sz="4400" dirty="0"/>
              <a:t>войне я узнала 22 июня 1941 года. Но я не пала духом, продолжала свою работу. 15 мая 1942 года я добровольцем ушла на фронт. Все сестры были против моего решения, так как уже один из старших братьев к этому времени погиб на фронте.</a:t>
            </a:r>
          </a:p>
          <a:p>
            <a:pPr marL="0" indent="0">
              <a:buNone/>
            </a:pPr>
            <a:r>
              <a:rPr lang="ru-RU" sz="4400" dirty="0" smtClean="0"/>
              <a:t>   Я </a:t>
            </a:r>
            <a:r>
              <a:rPr lang="ru-RU" sz="4400" dirty="0"/>
              <a:t>попала под Ржев. Закончила полуторамесячные курсы шоферов и получила «полуторку». Рядышком, проходила линия фронта. Я служила в батальоне </a:t>
            </a:r>
            <a:r>
              <a:rPr lang="ru-RU" sz="4400" dirty="0" err="1"/>
              <a:t>авиаобеспечения</a:t>
            </a:r>
            <a:r>
              <a:rPr lang="ru-RU" sz="4400" dirty="0"/>
              <a:t>: с аэродромов возила боеприпасы, технику, продукты на базы и склады. Да, нелегко было нам, девушкам! Но мы всеми силами старались добросовестно выполнять все задания.</a:t>
            </a:r>
          </a:p>
          <a:p>
            <a:pPr marL="0" indent="0">
              <a:buNone/>
            </a:pPr>
            <a:r>
              <a:rPr lang="ru-RU" sz="4400" dirty="0" smtClean="0"/>
              <a:t>   В </a:t>
            </a:r>
            <a:r>
              <a:rPr lang="ru-RU" sz="4400" dirty="0"/>
              <a:t>один из рейсов я попала под бомбежку и получила тяжелейшую контузию. На санитарном поезде, без сознания, меня отправили в госпиталь в Хабаровск. Начались долгие месяцы лечения. После выздоровления меня снова отправили на фронт, на Дальний Восток: я там перевозила грузы на границу с Китаем. Питались мы супами из рыбьих голов и пшенной кашей. Сколько же я и мои подруги съели рыбьих голов.</a:t>
            </a:r>
          </a:p>
          <a:p>
            <a:pPr marL="0" indent="0">
              <a:buNone/>
            </a:pPr>
            <a:r>
              <a:rPr lang="ru-RU" sz="4400" dirty="0"/>
              <a:t>В 1944 году я вступила в ряды КПСС.</a:t>
            </a:r>
          </a:p>
          <a:p>
            <a:pPr marL="0" indent="0">
              <a:buNone/>
            </a:pPr>
            <a:r>
              <a:rPr lang="ru-RU" sz="4400" dirty="0"/>
              <a:t>9 мая 1945 года я встретила в Китае. Демобилизовалась 2 ноября 1945 года. В декабре этого года я вернулась домой и устроилась в </a:t>
            </a:r>
            <a:r>
              <a:rPr lang="ru-RU" sz="4400" dirty="0" err="1"/>
              <a:t>Янаульскую</a:t>
            </a:r>
            <a:r>
              <a:rPr lang="ru-RU" sz="4400" dirty="0"/>
              <a:t> школу учительницей начальных классов. В 1951 году вышла замуж, вырастили троих сыновей. В 1961 году меня перевели в Хор. </a:t>
            </a:r>
            <a:r>
              <a:rPr lang="ru-RU" sz="4400" dirty="0" err="1"/>
              <a:t>Ключинскую</a:t>
            </a:r>
            <a:r>
              <a:rPr lang="ru-RU" sz="4400" dirty="0"/>
              <a:t> начальную школу. В 1971 году, после закрытия школы, меня перевели в </a:t>
            </a:r>
            <a:r>
              <a:rPr lang="ru-RU" sz="4400" dirty="0" err="1"/>
              <a:t>Крындинскую</a:t>
            </a:r>
            <a:r>
              <a:rPr lang="ru-RU" sz="4400" dirty="0"/>
              <a:t> восьмилетнюю школу, где я и проработала до выхода на пенсию.</a:t>
            </a:r>
          </a:p>
          <a:p>
            <a:pPr marL="0" indent="0">
              <a:buNone/>
            </a:pPr>
            <a:r>
              <a:rPr lang="ru-RU" sz="4400" dirty="0"/>
              <a:t>Я ветеран Великой Отечественной войны и тыла, награждена двумя орденами Отечественной войны 1 и 2 степеней, медалью «За боевые заслуги» и другими юбилейными медалями. </a:t>
            </a:r>
          </a:p>
          <a:p>
            <a:pPr marL="0" indent="0">
              <a:buNone/>
            </a:pPr>
            <a:endParaRPr lang="ru-RU" dirty="0"/>
          </a:p>
        </p:txBody>
      </p:sp>
      <p:pic>
        <p:nvPicPr>
          <p:cNvPr id="1126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9603" t="4737" r="14653"/>
          <a:stretch/>
        </p:blipFill>
        <p:spPr bwMode="auto">
          <a:xfrm>
            <a:off x="539552" y="2132856"/>
            <a:ext cx="2354893" cy="30182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907857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sz="half" idx="1"/>
          </p:nvPr>
        </p:nvSpPr>
        <p:spPr/>
        <p:txBody>
          <a:bodyPr/>
          <a:lstStyle/>
          <a:p>
            <a:endParaRPr lang="ru-RU"/>
          </a:p>
        </p:txBody>
      </p:sp>
      <p:sp>
        <p:nvSpPr>
          <p:cNvPr id="4" name="Объект 3"/>
          <p:cNvSpPr>
            <a:spLocks noGrp="1"/>
          </p:cNvSpPr>
          <p:nvPr>
            <p:ph sz="half" idx="2"/>
          </p:nvPr>
        </p:nvSpPr>
        <p:spPr/>
        <p:txBody>
          <a:bodyPr/>
          <a:lstStyle/>
          <a:p>
            <a:endParaRPr lang="ru-RU"/>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692690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Луиза\Desktop\все\ВОВ участники\Аминов  тауфик.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2704" y="2329281"/>
            <a:ext cx="2131825" cy="3115944"/>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1043608" y="476672"/>
            <a:ext cx="7776864" cy="940966"/>
          </a:xfrm>
        </p:spPr>
        <p:txBody>
          <a:bodyPr>
            <a:noAutofit/>
          </a:bodyPr>
          <a:lstStyle/>
          <a:p>
            <a:r>
              <a:rPr lang="ru-RU" sz="3200" b="1" dirty="0" smtClean="0"/>
              <a:t/>
            </a:r>
            <a:br>
              <a:rPr lang="ru-RU" sz="3200" b="1" dirty="0" smtClean="0"/>
            </a:br>
            <a:r>
              <a:rPr lang="ru-RU" sz="3200" b="1" dirty="0" smtClean="0"/>
              <a:t>Аминов </a:t>
            </a:r>
            <a:r>
              <a:rPr lang="ru-RU" sz="3200" b="1" dirty="0" err="1"/>
              <a:t>Тауфик</a:t>
            </a:r>
            <a:r>
              <a:rPr lang="ru-RU" sz="3200" b="1" dirty="0"/>
              <a:t> </a:t>
            </a:r>
            <a:r>
              <a:rPr lang="ru-RU" sz="3200" b="1" dirty="0" err="1"/>
              <a:t>Маннанович</a:t>
            </a:r>
            <a:r>
              <a:rPr lang="ru-RU" sz="3200" dirty="0"/>
              <a:t/>
            </a:r>
            <a:br>
              <a:rPr lang="ru-RU" sz="3200" dirty="0"/>
            </a:br>
            <a:r>
              <a:rPr lang="ru-RU" sz="3200" b="1" dirty="0"/>
              <a:t>(30.10.1925 - 07.09.1992)</a:t>
            </a:r>
            <a:r>
              <a:rPr lang="ru-RU" sz="3200" dirty="0"/>
              <a:t/>
            </a:r>
            <a:br>
              <a:rPr lang="ru-RU" sz="3200" dirty="0"/>
            </a:br>
            <a:endParaRPr lang="ru-RU" sz="3200" dirty="0">
              <a:solidFill>
                <a:srgbClr val="C00000"/>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2324529" y="1412776"/>
            <a:ext cx="6362271" cy="4713387"/>
          </a:xfrm>
        </p:spPr>
        <p:txBody>
          <a:bodyPr>
            <a:normAutofit fontScale="47500" lnSpcReduction="20000"/>
          </a:bodyPr>
          <a:lstStyle/>
          <a:p>
            <a:pPr marL="0" indent="0">
              <a:buNone/>
            </a:pPr>
            <a:r>
              <a:rPr lang="ru-RU" dirty="0" smtClean="0"/>
              <a:t>      Аминов </a:t>
            </a:r>
            <a:r>
              <a:rPr lang="ru-RU" dirty="0" err="1"/>
              <a:t>Тауфик</a:t>
            </a:r>
            <a:r>
              <a:rPr lang="ru-RU" dirty="0"/>
              <a:t> родился 1925 году в деревне Мордва в семье учителя. </a:t>
            </a:r>
            <a:r>
              <a:rPr lang="ru-RU" dirty="0" smtClean="0"/>
              <a:t>                                Закончил </a:t>
            </a:r>
            <a:r>
              <a:rPr lang="ru-RU" dirty="0"/>
              <a:t>Ижевский государственный педагогический институт по специальности «Учитель истории». </a:t>
            </a:r>
          </a:p>
          <a:p>
            <a:pPr marL="0" indent="0">
              <a:buNone/>
            </a:pPr>
            <a:r>
              <a:rPr lang="ru-RU" dirty="0" smtClean="0"/>
              <a:t>      </a:t>
            </a:r>
            <a:r>
              <a:rPr lang="ru-RU" dirty="0"/>
              <a:t>Во время войны обучался военной партийной школе. 1943году назначен секретарем комсомольской  организации эскадрона и защищал Родину до 1948 года. После войны работал заведующим учебной школы в деревне Мордва , инструктором районного дома культуры и  с 1950 года учителем. Преподавал историю в </a:t>
            </a:r>
            <a:r>
              <a:rPr lang="ru-RU" dirty="0" err="1"/>
              <a:t>Терсинской</a:t>
            </a:r>
            <a:r>
              <a:rPr lang="ru-RU" dirty="0"/>
              <a:t> школе. </a:t>
            </a:r>
          </a:p>
          <a:p>
            <a:pPr marL="0" indent="0">
              <a:buNone/>
            </a:pPr>
            <a:r>
              <a:rPr lang="ru-RU" dirty="0"/>
              <a:t>     За долголетний добросовестный труд награжден медалью «Ветеран труда», за особые заслуги в области социалистического строительства и обороны Союза ССР – орденом «Знак Почета». </a:t>
            </a:r>
          </a:p>
          <a:p>
            <a:pPr marL="0" indent="0">
              <a:buNone/>
            </a:pPr>
            <a:r>
              <a:rPr lang="ru-RU" dirty="0" smtClean="0"/>
              <a:t>     За </a:t>
            </a:r>
            <a:r>
              <a:rPr lang="ru-RU" dirty="0"/>
              <a:t>храбрость и мужество, проявленные в борьбе с немецко-фашистскими захватчиками в Великой Отечественной Войне награжден орденом Отечественной войны II степени. </a:t>
            </a:r>
            <a:br>
              <a:rPr lang="ru-RU" dirty="0"/>
            </a:br>
            <a:r>
              <a:rPr lang="ru-RU" dirty="0" smtClean="0"/>
              <a:t>      За </a:t>
            </a:r>
            <a:r>
              <a:rPr lang="ru-RU" dirty="0"/>
              <a:t>участие в боевых действиях против японских империалистов награжден медалью за победу над Японией (1946). Медалями «За отвагу» (1946), «50 лет вооруженных сил СССР» (1967), «60 лет вооруженных сил СССР» (1977), «70 лет вооруженных сил СССР» (1987), «Двадцать лет победы в Великой Отечественной Войне 1941-1945 </a:t>
            </a:r>
            <a:r>
              <a:rPr lang="ru-RU" dirty="0" err="1"/>
              <a:t>г.г</a:t>
            </a:r>
            <a:r>
              <a:rPr lang="ru-RU" dirty="0"/>
              <a:t>.» (1967), «За доблестный труд в ознаменование 100-летия со дня рождения </a:t>
            </a:r>
            <a:r>
              <a:rPr lang="ru-RU" dirty="0" err="1"/>
              <a:t>В.И.Ленина</a:t>
            </a:r>
            <a:r>
              <a:rPr lang="ru-RU" dirty="0"/>
              <a:t>» (1970), Знаком «25 лет Победы в Великой Отечественной Войне» (1970), Знаком «Победитель социалистического соревнования» (1973), «Тридцать лет победы в Великой Отечественной Войне 1941-1945 </a:t>
            </a:r>
            <a:r>
              <a:rPr lang="ru-RU" dirty="0" err="1"/>
              <a:t>г.г</a:t>
            </a:r>
            <a:r>
              <a:rPr lang="ru-RU" dirty="0"/>
              <a:t>.» (1975), «Сорок лет победы в Великой Отечественной Войне 1941-1945 </a:t>
            </a:r>
            <a:r>
              <a:rPr lang="ru-RU" dirty="0" err="1"/>
              <a:t>г.г</a:t>
            </a:r>
            <a:r>
              <a:rPr lang="ru-RU" dirty="0"/>
              <a:t>.» (1985).</a:t>
            </a:r>
          </a:p>
          <a:p>
            <a:pPr marL="0" indent="0">
              <a:buNone/>
            </a:pPr>
            <a:endParaRPr lang="ru-RU" dirty="0"/>
          </a:p>
        </p:txBody>
      </p:sp>
    </p:spTree>
    <p:extLst>
      <p:ext uri="{BB962C8B-B14F-4D97-AF65-F5344CB8AC3E}">
        <p14:creationId xmlns:p14="http://schemas.microsoft.com/office/powerpoint/2010/main" val="6765978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76672"/>
            <a:ext cx="8229600" cy="940966"/>
          </a:xfrm>
        </p:spPr>
        <p:txBody>
          <a:bodyPr>
            <a:normAutofit fontScale="90000"/>
          </a:bodyPr>
          <a:lstStyle/>
          <a:p>
            <a:r>
              <a:rPr lang="ru-RU" dirty="0" err="1"/>
              <a:t>Амиров</a:t>
            </a:r>
            <a:r>
              <a:rPr lang="ru-RU" dirty="0"/>
              <a:t> </a:t>
            </a:r>
            <a:r>
              <a:rPr lang="ru-RU" dirty="0" err="1"/>
              <a:t>Сайфи</a:t>
            </a:r>
            <a:r>
              <a:rPr lang="ru-RU" dirty="0"/>
              <a:t> </a:t>
            </a:r>
            <a:r>
              <a:rPr lang="ru-RU" dirty="0" err="1"/>
              <a:t>Мифтахетдинович</a:t>
            </a:r>
            <a:r>
              <a:rPr lang="ru-RU" dirty="0"/>
              <a:t/>
            </a:r>
            <a:br>
              <a:rPr lang="ru-RU" dirty="0"/>
            </a:br>
            <a:endParaRPr lang="ru-RU" dirty="0">
              <a:solidFill>
                <a:srgbClr val="C00000"/>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2411760" y="1600200"/>
            <a:ext cx="6275040" cy="4525963"/>
          </a:xfrm>
        </p:spPr>
        <p:txBody>
          <a:bodyPr>
            <a:normAutofit fontScale="47500" lnSpcReduction="20000"/>
          </a:bodyPr>
          <a:lstStyle/>
          <a:p>
            <a:pPr marL="0" indent="0">
              <a:buNone/>
            </a:pPr>
            <a:r>
              <a:rPr lang="ru-RU" dirty="0" smtClean="0"/>
              <a:t>         </a:t>
            </a:r>
            <a:r>
              <a:rPr lang="ru-RU" dirty="0" err="1" smtClean="0"/>
              <a:t>Амиров</a:t>
            </a:r>
            <a:r>
              <a:rPr lang="ru-RU" dirty="0" smtClean="0"/>
              <a:t> </a:t>
            </a:r>
            <a:r>
              <a:rPr lang="ru-RU" dirty="0" err="1"/>
              <a:t>Сайфи</a:t>
            </a:r>
            <a:r>
              <a:rPr lang="ru-RU" dirty="0"/>
              <a:t> </a:t>
            </a:r>
            <a:r>
              <a:rPr lang="ru-RU" dirty="0" err="1"/>
              <a:t>Мифтахетдинович</a:t>
            </a:r>
            <a:r>
              <a:rPr lang="ru-RU" dirty="0"/>
              <a:t> родился 18 апреля 1905 году в деревне </a:t>
            </a:r>
            <a:r>
              <a:rPr lang="ru-RU" dirty="0" err="1"/>
              <a:t>Терси</a:t>
            </a:r>
            <a:r>
              <a:rPr lang="ru-RU" dirty="0"/>
              <a:t>. Учился в медресе. 1926 году закончил курсы подготовки учителей в городе Елабуге, 1929 году- </a:t>
            </a:r>
            <a:r>
              <a:rPr lang="ru-RU" dirty="0" err="1"/>
              <a:t>Татрабфак</a:t>
            </a:r>
            <a:r>
              <a:rPr lang="ru-RU" dirty="0"/>
              <a:t> , 1934 году – курсы пропагандистов 1937 году – Институт для учителей, 1939 году – Казанский педагогический институт отделение истории. </a:t>
            </a:r>
          </a:p>
          <a:p>
            <a:pPr marL="0" indent="0">
              <a:buNone/>
            </a:pPr>
            <a:r>
              <a:rPr lang="ru-RU" dirty="0" smtClean="0"/>
              <a:t>        Работал </a:t>
            </a:r>
            <a:r>
              <a:rPr lang="ru-RU" dirty="0"/>
              <a:t>высших ответственных организациях : Казанский Авиационный институт, Министерство Внутренних дел в Ашхабаде, </a:t>
            </a:r>
            <a:r>
              <a:rPr lang="ru-RU" dirty="0" err="1"/>
              <a:t>Бондюгский</a:t>
            </a:r>
            <a:r>
              <a:rPr lang="ru-RU" dirty="0"/>
              <a:t>  (Менделеевск) химический завод , в Казанском городском комитете и т.д. </a:t>
            </a:r>
            <a:endParaRPr lang="ru-RU" dirty="0" smtClean="0"/>
          </a:p>
          <a:p>
            <a:pPr marL="0" indent="0">
              <a:buNone/>
            </a:pPr>
            <a:r>
              <a:rPr lang="ru-RU" dirty="0"/>
              <a:t> </a:t>
            </a:r>
            <a:r>
              <a:rPr lang="ru-RU" dirty="0" smtClean="0"/>
              <a:t>       </a:t>
            </a:r>
            <a:r>
              <a:rPr lang="ru-RU" dirty="0"/>
              <a:t>1941-1945 годах участвовал в Великой Отечественной войне. Награжден  </a:t>
            </a:r>
            <a:r>
              <a:rPr lang="ru-RU" dirty="0" smtClean="0"/>
              <a:t>   «</a:t>
            </a:r>
            <a:r>
              <a:rPr lang="ru-RU" dirty="0"/>
              <a:t>Орден Отечественной войны </a:t>
            </a:r>
            <a:r>
              <a:rPr lang="en-US" dirty="0"/>
              <a:t>II </a:t>
            </a:r>
            <a:r>
              <a:rPr lang="ru-RU" dirty="0"/>
              <a:t>степени», медали « За оборону Москвы», «За взятие Кенигсберга» ,  «Польский медаль за Одер, Балтика и </a:t>
            </a:r>
            <a:r>
              <a:rPr lang="ru-RU" dirty="0" err="1"/>
              <a:t>Нейса</a:t>
            </a:r>
            <a:r>
              <a:rPr lang="ru-RU" dirty="0"/>
              <a:t>», «За победу над Германией в Великой Отечественной войне», «за доблестный труд в Великой Отечественной войне», знак «50 лет Вооруженных сил СССР», «25 лет Победы в Великой Отечественной войне», «30 лет  Победы в Великой Отечественной войне – участнику трудового фронта» , «Ветеран 4-ой Ударной Армии» , «Ветеран труда»  и т.д.</a:t>
            </a:r>
          </a:p>
          <a:p>
            <a:pPr marL="0" indent="0">
              <a:buNone/>
            </a:pPr>
            <a:r>
              <a:rPr lang="ru-RU" dirty="0" smtClean="0"/>
              <a:t>       После </a:t>
            </a:r>
            <a:r>
              <a:rPr lang="ru-RU" dirty="0"/>
              <a:t>выхода на пенсию 1966 году он организовал и руководил  в городе Казани организацию ветеранов. Он был прекрасным гармонистом. Они организовывали концерты. В то же время он много времени проводил в республиканском  архиве, где собирал сведения о деревне </a:t>
            </a:r>
            <a:r>
              <a:rPr lang="ru-RU" dirty="0" err="1"/>
              <a:t>Терси</a:t>
            </a:r>
            <a:r>
              <a:rPr lang="ru-RU" dirty="0"/>
              <a:t>  и написал книгу.</a:t>
            </a:r>
          </a:p>
          <a:p>
            <a:pPr marL="0" indent="0">
              <a:buNone/>
            </a:pPr>
            <a:endParaRPr lang="ru-RU" dirty="0"/>
          </a:p>
        </p:txBody>
      </p:sp>
      <p:pic>
        <p:nvPicPr>
          <p:cNvPr id="2050" name="Picture 2" descr="C:\Users\Луиза\Desktop\все\ВОВ участники\Амиров Сайфи.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8455" t="10372" r="20519" b="63497"/>
          <a:stretch/>
        </p:blipFill>
        <p:spPr bwMode="auto">
          <a:xfrm rot="16200000">
            <a:off x="-368660" y="2813037"/>
            <a:ext cx="3203464" cy="1886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53654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err="1"/>
              <a:t>Багаутдинов</a:t>
            </a:r>
            <a:r>
              <a:rPr lang="ru-RU" b="1" dirty="0"/>
              <a:t> </a:t>
            </a:r>
            <a:r>
              <a:rPr lang="ru-RU" b="1" dirty="0" err="1"/>
              <a:t>Камали</a:t>
            </a:r>
            <a:r>
              <a:rPr lang="ru-RU" b="1" dirty="0"/>
              <a:t> </a:t>
            </a:r>
            <a:r>
              <a:rPr lang="ru-RU" b="1" dirty="0" err="1"/>
              <a:t>Шарапович</a:t>
            </a:r>
            <a:endParaRPr lang="ru-RU" dirty="0"/>
          </a:p>
        </p:txBody>
      </p:sp>
      <p:sp>
        <p:nvSpPr>
          <p:cNvPr id="3" name="Объект 2"/>
          <p:cNvSpPr>
            <a:spLocks noGrp="1"/>
          </p:cNvSpPr>
          <p:nvPr>
            <p:ph sz="half" idx="1"/>
          </p:nvPr>
        </p:nvSpPr>
        <p:spPr>
          <a:xfrm>
            <a:off x="457200" y="1600200"/>
            <a:ext cx="3610744" cy="4525963"/>
          </a:xfrm>
        </p:spPr>
        <p:txBody>
          <a:bodyPr>
            <a:normAutofit/>
          </a:bodyPr>
          <a:lstStyle/>
          <a:p>
            <a:pPr marL="0" indent="0" algn="ctr">
              <a:buNone/>
            </a:pPr>
            <a:r>
              <a:rPr lang="ru-RU" b="1" dirty="0" smtClean="0"/>
              <a:t> </a:t>
            </a:r>
            <a:r>
              <a:rPr lang="ru-RU" sz="1800" b="1" dirty="0" err="1" smtClean="0"/>
              <a:t>Багаутдинов</a:t>
            </a:r>
            <a:r>
              <a:rPr lang="ru-RU" sz="1800" dirty="0"/>
              <a:t> </a:t>
            </a:r>
            <a:r>
              <a:rPr lang="ru-RU" sz="1800" b="1" dirty="0" err="1" smtClean="0"/>
              <a:t>Камали</a:t>
            </a:r>
            <a:r>
              <a:rPr lang="ru-RU" sz="1800" b="1" dirty="0" smtClean="0"/>
              <a:t> </a:t>
            </a:r>
            <a:r>
              <a:rPr lang="ru-RU" sz="1800" b="1" dirty="0" err="1"/>
              <a:t>Шарапович</a:t>
            </a:r>
            <a:r>
              <a:rPr lang="ru-RU" sz="1800" b="1" dirty="0"/>
              <a:t> </a:t>
            </a:r>
            <a:r>
              <a:rPr lang="ru-RU" sz="1800" b="1" dirty="0" smtClean="0"/>
              <a:t>– </a:t>
            </a:r>
          </a:p>
          <a:p>
            <a:pPr marL="0" indent="0" algn="ctr">
              <a:buNone/>
            </a:pPr>
            <a:r>
              <a:rPr lang="ru-RU" sz="1800" b="1" dirty="0" smtClean="0"/>
              <a:t>директор </a:t>
            </a:r>
            <a:r>
              <a:rPr lang="ru-RU" sz="1800" b="1" dirty="0"/>
              <a:t>школы, ветеран Великой Отечественной войны</a:t>
            </a:r>
            <a:r>
              <a:rPr lang="ru-RU" b="1" dirty="0"/>
              <a:t>.</a:t>
            </a:r>
            <a:endParaRPr lang="ru-RU" dirty="0"/>
          </a:p>
          <a:p>
            <a:pPr marL="0" indent="0">
              <a:buNone/>
            </a:pPr>
            <a:endParaRPr lang="ru-RU" dirty="0"/>
          </a:p>
          <a:p>
            <a:endParaRPr lang="ru-RU" dirty="0"/>
          </a:p>
        </p:txBody>
      </p:sp>
      <p:sp>
        <p:nvSpPr>
          <p:cNvPr id="4" name="Объект 3"/>
          <p:cNvSpPr>
            <a:spLocks noGrp="1"/>
          </p:cNvSpPr>
          <p:nvPr>
            <p:ph sz="half" idx="2"/>
          </p:nvPr>
        </p:nvSpPr>
        <p:spPr>
          <a:xfrm>
            <a:off x="4067944" y="1196752"/>
            <a:ext cx="4896544" cy="5184576"/>
          </a:xfrm>
        </p:spPr>
        <p:txBody>
          <a:bodyPr>
            <a:noAutofit/>
          </a:bodyPr>
          <a:lstStyle/>
          <a:p>
            <a:pPr marL="0" indent="0">
              <a:buNone/>
            </a:pPr>
            <a:r>
              <a:rPr lang="ru-RU" sz="1300" dirty="0" err="1" smtClean="0"/>
              <a:t>Багаутдинов</a:t>
            </a:r>
            <a:r>
              <a:rPr lang="ru-RU" sz="1300" dirty="0" smtClean="0"/>
              <a:t> </a:t>
            </a:r>
            <a:r>
              <a:rPr lang="ru-RU" sz="1300" dirty="0" err="1"/>
              <a:t>Камали</a:t>
            </a:r>
            <a:r>
              <a:rPr lang="ru-RU" sz="1300" dirty="0"/>
              <a:t> </a:t>
            </a:r>
            <a:r>
              <a:rPr lang="ru-RU" sz="1300" dirty="0" err="1"/>
              <a:t>Шарапович</a:t>
            </a:r>
            <a:r>
              <a:rPr lang="ru-RU" sz="1300" dirty="0"/>
              <a:t> родился 25 мая 1920 года в деревне </a:t>
            </a:r>
            <a:r>
              <a:rPr lang="ru-RU" sz="1300" dirty="0" err="1"/>
              <a:t>Иж</a:t>
            </a:r>
            <a:r>
              <a:rPr lang="ru-RU" sz="1300" dirty="0"/>
              <a:t>-Байки </a:t>
            </a:r>
            <a:r>
              <a:rPr lang="ru-RU" sz="1300" dirty="0" err="1"/>
              <a:t>Агрызского</a:t>
            </a:r>
            <a:r>
              <a:rPr lang="ru-RU" sz="1300" dirty="0"/>
              <a:t> района ТАССР в семье крестьянина. После окончания 8 класса поступил на второй  курс техникума советской торговли в городе Казани. Окончив техникум, получил звание товароведа продовольственных товаров и был направлен экономистом в </a:t>
            </a:r>
            <a:r>
              <a:rPr lang="ru-RU" sz="1300" dirty="0" err="1"/>
              <a:t>наркомторг</a:t>
            </a:r>
            <a:r>
              <a:rPr lang="ru-RU" sz="1300" dirty="0"/>
              <a:t> ТАССР. Осенью 1938 года комсомол  направил его в лётную школу Гражданского воздушного флота. Через год его перевели в школу ВВС (Военно-воздушные силы). В мае 1941 года на двухмоторном самолёте «СБ» (скоростной бомбардировщик) сдал экзамен по технике пилотирования на «отлично» и был направлен в город Воронеж для переучивания на новом самолёте-штурмовике «ИЛ-2»(одноместный). В феврале 1942 года, получив самолёты в городе Куйбышев, в составе 568 авиационного полка вылетел на Северо-западный фронт. Немцы ещё господствовали в воздухе. На каждом боевом вылете многократно рисковали жизнью. Прилетали многочисленными осколочными и пулевыми  пробоинами. Был ранен около города Старая Русса. На фронте он потерял здоровье и демобилизовался. Поступил в пединститут в Ижевске. После окончания работал учителем в школах Ижевска. С 1940 по 1955 годах жил в городе Ижевске.  Работал директором вечерней </a:t>
            </a:r>
            <a:r>
              <a:rPr lang="ru-RU" sz="1300" dirty="0" err="1"/>
              <a:t>школе,с</a:t>
            </a:r>
            <a:r>
              <a:rPr lang="ru-RU" sz="1300" dirty="0"/>
              <a:t> 1964 по 1974 годы работал  завучем в  </a:t>
            </a:r>
            <a:r>
              <a:rPr lang="ru-RU" sz="1300" dirty="0" err="1"/>
              <a:t>Гальянском</a:t>
            </a:r>
            <a:r>
              <a:rPr lang="ru-RU" sz="1300" dirty="0"/>
              <a:t> детдоме , директором  детдома в </a:t>
            </a:r>
            <a:r>
              <a:rPr lang="ru-RU" sz="1300" dirty="0" err="1"/>
              <a:t>с.Шаршады</a:t>
            </a:r>
            <a:r>
              <a:rPr lang="ru-RU" sz="1300" dirty="0"/>
              <a:t>, директором  школы в </a:t>
            </a:r>
            <a:r>
              <a:rPr lang="ru-RU" sz="1300" dirty="0" err="1"/>
              <a:t>Кичкетане</a:t>
            </a:r>
            <a:r>
              <a:rPr lang="ru-RU" sz="1300" dirty="0"/>
              <a:t> 1974-1976 годах. С 1976 по 1980 годы работал директором </a:t>
            </a:r>
            <a:r>
              <a:rPr lang="ru-RU" sz="1300" dirty="0" err="1"/>
              <a:t>Терсинской</a:t>
            </a:r>
            <a:r>
              <a:rPr lang="ru-RU" sz="1300" dirty="0"/>
              <a:t> </a:t>
            </a:r>
            <a:r>
              <a:rPr lang="ru-RU" sz="1300" dirty="0" err="1" smtClean="0"/>
              <a:t>восьмилетне</a:t>
            </a:r>
            <a:r>
              <a:rPr lang="ru-RU" sz="1300" dirty="0" smtClean="0"/>
              <a:t> школы. </a:t>
            </a:r>
            <a:endParaRPr lang="ru-RU" sz="1300" dirty="0"/>
          </a:p>
        </p:txBody>
      </p:sp>
      <p:pic>
        <p:nvPicPr>
          <p:cNvPr id="5122" name="Picture 2" descr="C:\Users\Луиза\Desktop\все\ВОВ участники\Багаутдинов Камали Шарапович директор.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2925" t="11891" r="4391" b="52908"/>
          <a:stretch/>
        </p:blipFill>
        <p:spPr bwMode="auto">
          <a:xfrm>
            <a:off x="611560" y="3429000"/>
            <a:ext cx="3243457" cy="21602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45681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tt-RU" sz="4000" b="1" dirty="0"/>
              <a:t>Насыйбуллин Мансур Ибатулла улы </a:t>
            </a:r>
            <a:r>
              <a:rPr lang="tt-RU" sz="4000" dirty="0"/>
              <a:t> </a:t>
            </a:r>
            <a:r>
              <a:rPr lang="ru-RU" sz="4000" dirty="0"/>
              <a:t/>
            </a:r>
            <a:br>
              <a:rPr lang="ru-RU" sz="4000" dirty="0"/>
            </a:br>
            <a:endParaRPr lang="ru-RU" dirty="0"/>
          </a:p>
        </p:txBody>
      </p:sp>
      <p:sp>
        <p:nvSpPr>
          <p:cNvPr id="4" name="Объект 3"/>
          <p:cNvSpPr>
            <a:spLocks noGrp="1"/>
          </p:cNvSpPr>
          <p:nvPr>
            <p:ph sz="half" idx="2"/>
          </p:nvPr>
        </p:nvSpPr>
        <p:spPr>
          <a:xfrm>
            <a:off x="3707904" y="1412776"/>
            <a:ext cx="5112568" cy="4713387"/>
          </a:xfrm>
        </p:spPr>
        <p:txBody>
          <a:bodyPr>
            <a:normAutofit fontScale="62500" lnSpcReduction="20000"/>
          </a:bodyPr>
          <a:lstStyle/>
          <a:p>
            <a:pPr marL="0" indent="0">
              <a:buNone/>
            </a:pPr>
            <a:r>
              <a:rPr lang="tt-RU" dirty="0" smtClean="0"/>
              <a:t>Насыйбуллин </a:t>
            </a:r>
            <a:r>
              <a:rPr lang="tt-RU" dirty="0"/>
              <a:t>Мансур ТАССРның Әгерҗе районы Мордыбый авылында 1911 нче елны  урта хәлле крестьян гаиләсендә туган. 1927 нче елда Тирсә җидееллык мәктәбен тәмамлый. 1930 нчы елда Казан физкультура техникумына укырга керә, ләкин сәламәтлеге начар булу сәбәпле, укуын ташларга мәҗбүр була. 1934 нче елда Минзәлә педагогия техникумы каршындагы кыска сроклы биш айлык курсларда укый. 1934-1941 нче елларда Үзбәкстан ССРның Коканд шәһәрендәге татар мәктәбендә география укыта һәм 1935-1940 нчы елларда Коканд дәүләт кичке педагогия институтын тәмамлый. 1941-1943 нче елларда Совет Армиясе сафларында хезмәт итә. 1943 нче елның 20 нче гыйнварыннан алып , 1948 нче елның 25 нче июненә кадәр Тирсә мәктәбенең директоры булып тора. Аннан алдагы елларда география һәм физкультура укытучысы булып эшли.1960 нчы елның 6 гыйнварында 49 яшендә үлә.</a:t>
            </a:r>
            <a:endParaRPr lang="ru-RU" dirty="0"/>
          </a:p>
          <a:p>
            <a:pPr marL="0" indent="0">
              <a:buNone/>
            </a:pPr>
            <a:endParaRPr lang="ru-RU" dirty="0"/>
          </a:p>
        </p:txBody>
      </p:sp>
      <p:pic>
        <p:nvPicPr>
          <p:cNvPr id="5" name="Picture 4" descr="сканиров_0"/>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971600" y="1412776"/>
            <a:ext cx="268729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854839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Ибрагимов </a:t>
            </a:r>
            <a:r>
              <a:rPr lang="ru-RU" b="1" dirty="0" err="1"/>
              <a:t>Мунавир</a:t>
            </a:r>
            <a:r>
              <a:rPr lang="ru-RU" b="1" dirty="0"/>
              <a:t> </a:t>
            </a:r>
            <a:r>
              <a:rPr lang="ru-RU" b="1" dirty="0" err="1"/>
              <a:t>Гараевич</a:t>
            </a:r>
            <a:r>
              <a:rPr lang="ru-RU" dirty="0"/>
              <a:t> </a:t>
            </a:r>
            <a:br>
              <a:rPr lang="ru-RU" dirty="0"/>
            </a:br>
            <a:endParaRPr lang="ru-RU" dirty="0"/>
          </a:p>
        </p:txBody>
      </p:sp>
      <p:sp>
        <p:nvSpPr>
          <p:cNvPr id="4" name="Объект 3"/>
          <p:cNvSpPr>
            <a:spLocks noGrp="1"/>
          </p:cNvSpPr>
          <p:nvPr>
            <p:ph sz="half" idx="2"/>
          </p:nvPr>
        </p:nvSpPr>
        <p:spPr>
          <a:xfrm>
            <a:off x="3635896" y="1340768"/>
            <a:ext cx="5050904" cy="4785395"/>
          </a:xfrm>
        </p:spPr>
        <p:txBody>
          <a:bodyPr>
            <a:noAutofit/>
          </a:bodyPr>
          <a:lstStyle/>
          <a:p>
            <a:pPr marL="0" indent="0">
              <a:buNone/>
            </a:pPr>
            <a:r>
              <a:rPr lang="ru-RU" sz="1000" dirty="0" smtClean="0"/>
              <a:t>Ибрагимов </a:t>
            </a:r>
            <a:r>
              <a:rPr lang="ru-RU" sz="1000" dirty="0" err="1"/>
              <a:t>Мунавир</a:t>
            </a:r>
            <a:r>
              <a:rPr lang="ru-RU" sz="1000" dirty="0"/>
              <a:t>  родился в 1921 году в деревне </a:t>
            </a:r>
            <a:r>
              <a:rPr lang="ru-RU" sz="1000" dirty="0" err="1"/>
              <a:t>Терси</a:t>
            </a:r>
            <a:r>
              <a:rPr lang="ru-RU" sz="1000" dirty="0"/>
              <a:t> </a:t>
            </a:r>
            <a:r>
              <a:rPr lang="ru-RU" sz="1000" dirty="0" err="1"/>
              <a:t>Агрызского</a:t>
            </a:r>
            <a:r>
              <a:rPr lang="ru-RU" sz="1000" dirty="0"/>
              <a:t> района ТАССР в семье крестьянина–середняка.  С 1930 по 1936 год учился в </a:t>
            </a:r>
            <a:r>
              <a:rPr lang="ru-RU" sz="1000" dirty="0" err="1"/>
              <a:t>Терсинской</a:t>
            </a:r>
            <a:r>
              <a:rPr lang="ru-RU" sz="1000" dirty="0"/>
              <a:t> семилетней школе, после окончания которой поступил в Казанское педагогическое училище. В 1939 году был направлен в </a:t>
            </a:r>
            <a:r>
              <a:rPr lang="ru-RU" sz="1000" dirty="0" err="1"/>
              <a:t>Актанышский</a:t>
            </a:r>
            <a:r>
              <a:rPr lang="ru-RU" sz="1000" dirty="0"/>
              <a:t> район, где работал учителем  начальных классов в Тат. </a:t>
            </a:r>
            <a:r>
              <a:rPr lang="ru-RU" sz="1000" dirty="0" err="1"/>
              <a:t>Ямалинской</a:t>
            </a:r>
            <a:r>
              <a:rPr lang="ru-RU" sz="1000" dirty="0"/>
              <a:t> семилетней школе. В октябре 1940 года был призван в ряды Советской Армии, где служил до конца октября 1945 года. </a:t>
            </a:r>
            <a:br>
              <a:rPr lang="ru-RU" sz="1000" dirty="0"/>
            </a:br>
            <a:r>
              <a:rPr lang="ru-RU" sz="1000" dirty="0"/>
              <a:t>С 18 апреля 1943 года по 9 мая 1945 года находился в действующей Советской Армии в составе 50–</a:t>
            </a:r>
            <a:r>
              <a:rPr lang="ru-RU" sz="1000" dirty="0" err="1"/>
              <a:t>го</a:t>
            </a:r>
            <a:r>
              <a:rPr lang="ru-RU" sz="1000" dirty="0"/>
              <a:t> истребительного авиационного Краснознаменного полка 315 истребительной авиационной Рижской дивизии. За успешное выполнение заданий по обслуживанию боевых вылетов, ремонту и восстановлению боевой техники, за храбрость, стойкость и мужество, проявленные в борьбе с немецко-фашистскими захватчиками в Великой Отечественной войне 1941-1945г.г., Ибрагимов М.Г. был награжден  орденами «Красной Звезды», «Отечественной войны», медалями: «За отвагу», «За победу над Германией» и другими  медалями. </a:t>
            </a:r>
          </a:p>
          <a:p>
            <a:pPr marL="0" indent="0">
              <a:buNone/>
            </a:pPr>
            <a:r>
              <a:rPr lang="ru-RU" sz="1000" dirty="0"/>
              <a:t>      30 октября 1945 года был демобилизован из рядов Советской Армии  на основании Указа Президиума Верховного Совета СССР от 25.09.45г.   После демобилизации, в декабре 1945 года, вернулся в родное село и поступил на работу в </a:t>
            </a:r>
            <a:r>
              <a:rPr lang="ru-RU" sz="1000" dirty="0" err="1"/>
              <a:t>Терсинскую</a:t>
            </a:r>
            <a:r>
              <a:rPr lang="ru-RU" sz="1000" dirty="0"/>
              <a:t> семилетнюю школу </a:t>
            </a:r>
            <a:r>
              <a:rPr lang="ru-RU" sz="1000" dirty="0" err="1"/>
              <a:t>Агрызского</a:t>
            </a:r>
            <a:r>
              <a:rPr lang="ru-RU" sz="1000" dirty="0"/>
              <a:t> района ТАССР на должность военрука.  В феврале 1946 года был назначен преподавателем истории и Конституции СССР этой же школы. С 1 сентября 1948 года назначен завучем и преподавателем истории и Конституции СССР. За хорошую постановку учебно-воспитательной работы Указом Президиума Верховного Совета ТАССР от 20.04.1950г. был награжден Почетной Грамотой. С января 1963 года по июнь 1981 года был  директором  Арского педагогического училища.</a:t>
            </a:r>
          </a:p>
          <a:p>
            <a:pPr marL="0" indent="0">
              <a:buNone/>
            </a:pPr>
            <a:r>
              <a:rPr lang="ru-RU" sz="1000" dirty="0"/>
              <a:t>     За достигнутые успехи в организации учебно–воспитательного процесса в училище  Указом Президиума Верховного Совета СССР награжден Орденом Трудового Красного Знамени, медалью  «За доблестный труд в ознаменование100–</a:t>
            </a:r>
            <a:r>
              <a:rPr lang="ru-RU" sz="1000" dirty="0" err="1"/>
              <a:t>летия</a:t>
            </a:r>
            <a:r>
              <a:rPr lang="ru-RU" sz="1000" dirty="0"/>
              <a:t> со дня рождения </a:t>
            </a:r>
            <a:r>
              <a:rPr lang="ru-RU" sz="1000" dirty="0" err="1"/>
              <a:t>В.И.Ленина</a:t>
            </a:r>
            <a:r>
              <a:rPr lang="ru-RU" sz="1000" dirty="0"/>
              <a:t>», значком «Отличник народного просвещения». </a:t>
            </a:r>
          </a:p>
          <a:p>
            <a:pPr marL="0" indent="0">
              <a:buNone/>
            </a:pPr>
            <a:r>
              <a:rPr lang="ru-RU" sz="1000" dirty="0"/>
              <a:t> </a:t>
            </a:r>
          </a:p>
          <a:p>
            <a:pPr marL="0" indent="0">
              <a:buNone/>
            </a:pPr>
            <a:endParaRPr lang="ru-RU" sz="1000" dirty="0"/>
          </a:p>
        </p:txBody>
      </p:sp>
      <p:pic>
        <p:nvPicPr>
          <p:cNvPr id="5" name="Объект 4" descr="C:\Users\Фирая\Desktop\Ибрагимов Мунавир Гараевич.фото.jpg"/>
          <p:cNvPicPr>
            <a:picLocks noGrp="1"/>
          </p:cNvPicPr>
          <p:nvPr>
            <p:ph sz="half" idx="1"/>
          </p:nvPr>
        </p:nvPicPr>
        <p:blipFill rotWithShape="1">
          <a:blip r:embed="rId2">
            <a:extLst>
              <a:ext uri="{28A0092B-C50C-407E-A947-70E740481C1C}">
                <a14:useLocalDpi xmlns:a14="http://schemas.microsoft.com/office/drawing/2010/main" val="0"/>
              </a:ext>
            </a:extLst>
          </a:blip>
          <a:srcRect l="24203" t="8958" r="25084" b="63280"/>
          <a:stretch/>
        </p:blipFill>
        <p:spPr bwMode="auto">
          <a:xfrm rot="5400000">
            <a:off x="-182812" y="1986559"/>
            <a:ext cx="3951482" cy="310986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93463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tt-RU" b="1" i="1" dirty="0" smtClean="0"/>
              <a:t/>
            </a:r>
            <a:br>
              <a:rPr lang="tt-RU" b="1" i="1" dirty="0" smtClean="0"/>
            </a:br>
            <a:r>
              <a:rPr lang="tt-RU" b="1" i="1" dirty="0" smtClean="0"/>
              <a:t>Курбанский </a:t>
            </a:r>
            <a:r>
              <a:rPr lang="tt-RU" b="1" i="1" dirty="0"/>
              <a:t>( </a:t>
            </a:r>
            <a:r>
              <a:rPr lang="ru-RU" b="1" dirty="0" err="1"/>
              <a:t>Корбангалиев</a:t>
            </a:r>
            <a:r>
              <a:rPr lang="ru-RU" b="1" dirty="0"/>
              <a:t> </a:t>
            </a:r>
            <a:r>
              <a:rPr lang="ru-RU" dirty="0"/>
              <a:t>) </a:t>
            </a:r>
            <a:r>
              <a:rPr lang="tt-RU" b="1" i="1" dirty="0"/>
              <a:t>Мифтахетдин Зайнутдинович</a:t>
            </a:r>
            <a:r>
              <a:rPr lang="tt-RU" dirty="0"/>
              <a:t> </a:t>
            </a:r>
            <a:r>
              <a:rPr lang="ru-RU" dirty="0"/>
              <a:t/>
            </a:r>
            <a:br>
              <a:rPr lang="ru-RU" dirty="0"/>
            </a:br>
            <a:endParaRPr lang="ru-RU" dirty="0"/>
          </a:p>
        </p:txBody>
      </p:sp>
      <p:sp>
        <p:nvSpPr>
          <p:cNvPr id="4" name="Объект 3"/>
          <p:cNvSpPr>
            <a:spLocks noGrp="1"/>
          </p:cNvSpPr>
          <p:nvPr>
            <p:ph sz="half" idx="2"/>
          </p:nvPr>
        </p:nvSpPr>
        <p:spPr>
          <a:xfrm>
            <a:off x="3635896" y="1412776"/>
            <a:ext cx="5184576" cy="4713387"/>
          </a:xfrm>
        </p:spPr>
        <p:txBody>
          <a:bodyPr>
            <a:normAutofit fontScale="25000" lnSpcReduction="20000"/>
          </a:bodyPr>
          <a:lstStyle/>
          <a:p>
            <a:pPr marL="0" indent="0">
              <a:buNone/>
            </a:pPr>
            <a:r>
              <a:rPr lang="ru-RU" sz="5600" dirty="0" smtClean="0"/>
              <a:t>    </a:t>
            </a:r>
            <a:r>
              <a:rPr lang="ru-RU" sz="5600" dirty="0" err="1" smtClean="0"/>
              <a:t>Корбангалиев</a:t>
            </a:r>
            <a:r>
              <a:rPr lang="ru-RU" sz="5600" dirty="0" smtClean="0"/>
              <a:t>  </a:t>
            </a:r>
            <a:r>
              <a:rPr lang="tt-RU" sz="5600" dirty="0"/>
              <a:t>Мифтах  родился </a:t>
            </a:r>
            <a:r>
              <a:rPr lang="ru-RU" sz="5600" dirty="0"/>
              <a:t>16 июня </a:t>
            </a:r>
            <a:r>
              <a:rPr lang="tt-RU" sz="5600" dirty="0" smtClean="0"/>
              <a:t>1903 </a:t>
            </a:r>
            <a:r>
              <a:rPr lang="tt-RU" sz="5600" dirty="0"/>
              <a:t>году в деревне Мордва.  Образование получил в деревенском медресе. В 20 годы учится в городе Казани по професии учитель.Он очень хорошо </a:t>
            </a:r>
            <a:r>
              <a:rPr lang="tt-RU" sz="5600" dirty="0" smtClean="0"/>
              <a:t>играл на сцене. </a:t>
            </a:r>
            <a:r>
              <a:rPr lang="tt-RU" sz="5600" dirty="0"/>
              <a:t>Татарские артистки Сахипжамал Волжская и Фатима Ильская берут его с собой на гостроли. В это время многие артисты меняли свои фамилии и Курбангалиев изменил свою фамилию на Курбанский. До 1930 –х годов он участвует в борьбе против басмачей. Работает в детдоме города Семипалатинска. 1933 году возратился в родные края и до 1941 года работает учителем матиматике в Терсинской школе. На войне он был с начало июля 1941 года до января 1946 года. Участник Сталинградского, Воронежского и 4 Украинского фронта. Во время войны он был ранен 4 раза и 2 раза получил контузию ( 17.06.1942, 5.12.1942) </a:t>
            </a:r>
            <a:r>
              <a:rPr lang="tt-RU" sz="5600" dirty="0" smtClean="0"/>
              <a:t>.</a:t>
            </a:r>
            <a:r>
              <a:rPr lang="ru-RU" sz="5600" dirty="0"/>
              <a:t> Во время обороны Сталинграда был контужен и ранен. После госпиталя, прогоняя фашистов, прошагал пол- Европы</a:t>
            </a:r>
            <a:r>
              <a:rPr lang="tt-RU" sz="5600" dirty="0" smtClean="0"/>
              <a:t>После </a:t>
            </a:r>
            <a:r>
              <a:rPr lang="tt-RU" sz="5600" dirty="0"/>
              <a:t>9 мая 1945 года он боролся против бендеревцев на Украине. За проявленный героизм  он награжден медалями “За оборону Сталинграда”, </a:t>
            </a:r>
            <a:r>
              <a:rPr lang="ru-RU" sz="5600" dirty="0"/>
              <a:t>«За освобождение Украины», </a:t>
            </a:r>
            <a:r>
              <a:rPr lang="tt-RU" sz="5600" dirty="0" smtClean="0"/>
              <a:t>“</a:t>
            </a:r>
            <a:r>
              <a:rPr lang="tt-RU" sz="5600" dirty="0"/>
              <a:t>За отвагу”, “За взятие Будапешта”, “ За взятие Варшавы”, “За взятие Праги”, “За победу над Германией”, “За боевые заслуги” “За победу” и памятными медалями “10 лет Победы”, “20 лет Победы”,.</a:t>
            </a:r>
            <a:endParaRPr lang="ru-RU" sz="5600" dirty="0"/>
          </a:p>
          <a:p>
            <a:pPr marL="0" indent="0">
              <a:buNone/>
            </a:pPr>
            <a:r>
              <a:rPr lang="tt-RU" sz="5600" dirty="0"/>
              <a:t>        После войны до 1963 года он работал учителем математики вТерсинской школе. 1949 году за доблестный труд и воспитание подрастающего поколения был награжден медалью “За трудовую доблесть” . Умер 1968 году.</a:t>
            </a:r>
            <a:endParaRPr lang="ru-RU" sz="5600" dirty="0"/>
          </a:p>
          <a:p>
            <a:pPr marL="0" indent="0">
              <a:buNone/>
            </a:pPr>
            <a:r>
              <a:rPr lang="tt-RU" sz="5600" dirty="0"/>
              <a:t> </a:t>
            </a:r>
            <a:endParaRPr lang="ru-RU" sz="5600" dirty="0"/>
          </a:p>
          <a:p>
            <a:pPr marL="0" indent="0">
              <a:buNone/>
            </a:pPr>
            <a:r>
              <a:rPr lang="ru-RU" b="1" dirty="0" smtClean="0"/>
              <a:t> </a:t>
            </a:r>
            <a:endParaRPr lang="ru-RU"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1521" y="4293096"/>
            <a:ext cx="3312368" cy="172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Объект 5" descr="Описание: E:\яяя0\миф 001.jpg"/>
          <p:cNvPicPr>
            <a:picLocks noGrp="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899592" y="1700808"/>
            <a:ext cx="1872208" cy="2455168"/>
          </a:xfrm>
          <a:prstGeom prst="rect">
            <a:avLst/>
          </a:prstGeom>
          <a:noFill/>
          <a:ln w="38100">
            <a:solidFill>
              <a:srgbClr val="1F497D"/>
            </a:solidFill>
            <a:miter lim="800000"/>
            <a:headEnd/>
            <a:tailEnd/>
          </a:ln>
        </p:spPr>
      </p:pic>
    </p:spTree>
    <p:extLst>
      <p:ext uri="{BB962C8B-B14F-4D97-AF65-F5344CB8AC3E}">
        <p14:creationId xmlns:p14="http://schemas.microsoft.com/office/powerpoint/2010/main" val="2923451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Султанов </a:t>
            </a:r>
            <a:r>
              <a:rPr lang="ru-RU" dirty="0" err="1"/>
              <a:t>Зыя</a:t>
            </a:r>
            <a:r>
              <a:rPr lang="ru-RU" dirty="0"/>
              <a:t> </a:t>
            </a:r>
            <a:r>
              <a:rPr lang="ru-RU" dirty="0" err="1"/>
              <a:t>Султанович</a:t>
            </a:r>
            <a:endParaRPr lang="ru-RU" dirty="0"/>
          </a:p>
        </p:txBody>
      </p:sp>
      <p:sp>
        <p:nvSpPr>
          <p:cNvPr id="4" name="Объект 3"/>
          <p:cNvSpPr>
            <a:spLocks noGrp="1"/>
          </p:cNvSpPr>
          <p:nvPr>
            <p:ph sz="half" idx="2"/>
          </p:nvPr>
        </p:nvSpPr>
        <p:spPr>
          <a:xfrm>
            <a:off x="3563888" y="1340768"/>
            <a:ext cx="5184576" cy="4752527"/>
          </a:xfrm>
        </p:spPr>
        <p:txBody>
          <a:bodyPr>
            <a:normAutofit fontScale="55000" lnSpcReduction="20000"/>
          </a:bodyPr>
          <a:lstStyle/>
          <a:p>
            <a:pPr marL="0" indent="0">
              <a:buNone/>
            </a:pPr>
            <a:r>
              <a:rPr lang="ru-RU" dirty="0"/>
              <a:t>Султанов </a:t>
            </a:r>
            <a:r>
              <a:rPr lang="ru-RU" dirty="0" err="1" smtClean="0"/>
              <a:t>Зыя</a:t>
            </a:r>
            <a:r>
              <a:rPr lang="ru-RU" dirty="0" smtClean="0"/>
              <a:t> </a:t>
            </a:r>
            <a:r>
              <a:rPr lang="ru-RU" dirty="0" err="1" smtClean="0"/>
              <a:t>Султанович</a:t>
            </a:r>
            <a:r>
              <a:rPr lang="ru-RU" dirty="0" smtClean="0"/>
              <a:t> родился в деревне Туба 1917 году. После окончания школы поступил Арский педагогический техникум. С 1937 по 1942 год работал в разных школах </a:t>
            </a:r>
            <a:r>
              <a:rPr lang="ru-RU" dirty="0" err="1" smtClean="0"/>
              <a:t>Агрызского</a:t>
            </a:r>
            <a:r>
              <a:rPr lang="ru-RU" dirty="0" smtClean="0"/>
              <a:t> района. В декабре 1942 года </a:t>
            </a:r>
            <a:r>
              <a:rPr lang="ru-RU" dirty="0"/>
              <a:t>призвался в </a:t>
            </a:r>
            <a:r>
              <a:rPr lang="ru-RU" dirty="0" smtClean="0"/>
              <a:t>армию. Учится в Саранском пехотном училище.  </a:t>
            </a:r>
            <a:r>
              <a:rPr lang="ru-RU" dirty="0"/>
              <a:t>Служил </a:t>
            </a:r>
            <a:r>
              <a:rPr lang="ru-RU" dirty="0" smtClean="0"/>
              <a:t>разведчиком , был старшим сержантом 16 полка 121 Армии. Он участвовал в боях в Курской дуге.  Освобождал </a:t>
            </a:r>
            <a:r>
              <a:rPr lang="ru-RU" dirty="0"/>
              <a:t>города  Вязьма, </a:t>
            </a:r>
            <a:r>
              <a:rPr lang="tt-RU" dirty="0">
                <a:latin typeface="Times New Roman" pitchFamily="18" charset="0"/>
                <a:cs typeface="Times New Roman" pitchFamily="18" charset="0"/>
              </a:rPr>
              <a:t>Курск</a:t>
            </a:r>
            <a:r>
              <a:rPr lang="tt-RU" dirty="0" smtClean="0">
                <a:latin typeface="Times New Roman" pitchFamily="18" charset="0"/>
                <a:cs typeface="Times New Roman" pitchFamily="18" charset="0"/>
              </a:rPr>
              <a:t>, </a:t>
            </a:r>
            <a:r>
              <a:rPr lang="ru-RU" dirty="0" smtClean="0"/>
              <a:t>Сафоново,</a:t>
            </a:r>
            <a:r>
              <a:rPr lang="tt-RU" dirty="0">
                <a:latin typeface="Times New Roman" pitchFamily="18" charset="0"/>
                <a:cs typeface="Times New Roman" pitchFamily="18" charset="0"/>
              </a:rPr>
              <a:t> </a:t>
            </a:r>
            <a:r>
              <a:rPr lang="tt-RU" dirty="0" smtClean="0">
                <a:latin typeface="Times New Roman" pitchFamily="18" charset="0"/>
                <a:cs typeface="Times New Roman" pitchFamily="18" charset="0"/>
              </a:rPr>
              <a:t>Гомел</a:t>
            </a:r>
            <a:r>
              <a:rPr lang="ru-RU" dirty="0">
                <a:latin typeface="Times New Roman" pitchFamily="18" charset="0"/>
                <a:cs typeface="Times New Roman" pitchFamily="18" charset="0"/>
              </a:rPr>
              <a:t>ь, Могилев</a:t>
            </a:r>
            <a:r>
              <a:rPr lang="ru-RU" dirty="0" smtClean="0"/>
              <a:t> </a:t>
            </a:r>
            <a:r>
              <a:rPr lang="ru-RU" dirty="0"/>
              <a:t>Ярцево, </a:t>
            </a:r>
            <a:r>
              <a:rPr lang="ru-RU" dirty="0" err="1"/>
              <a:t>Рудыня</a:t>
            </a:r>
            <a:r>
              <a:rPr lang="ru-RU" dirty="0"/>
              <a:t>, Смоленск, Витебск, </a:t>
            </a:r>
            <a:r>
              <a:rPr lang="ru-RU" dirty="0" smtClean="0"/>
              <a:t>Орша</a:t>
            </a:r>
            <a:r>
              <a:rPr lang="ru-RU" dirty="0"/>
              <a:t>, Брянск и многие другие города и деревни. Около города Орел был ранен. За боевые заслуги награждён Орденом Отечественной войны I степени и медалью </a:t>
            </a:r>
            <a:r>
              <a:rPr lang="tt-RU" dirty="0">
                <a:latin typeface="Times New Roman" pitchFamily="18" charset="0"/>
                <a:cs typeface="Times New Roman" pitchFamily="18" charset="0"/>
              </a:rPr>
              <a:t>“За отвагу “ .</a:t>
            </a:r>
          </a:p>
          <a:p>
            <a:pPr marL="0" indent="0">
              <a:buNone/>
            </a:pPr>
            <a:r>
              <a:rPr lang="ru-RU" dirty="0" smtClean="0"/>
              <a:t>       После </a:t>
            </a:r>
            <a:r>
              <a:rPr lang="ru-RU" dirty="0"/>
              <a:t>ранения работал учителем</a:t>
            </a:r>
            <a:r>
              <a:rPr lang="ru-RU" dirty="0" smtClean="0"/>
              <a:t>. </a:t>
            </a:r>
            <a:r>
              <a:rPr lang="ru-RU" dirty="0"/>
              <a:t>В 1944- 1948 годах работает директором </a:t>
            </a:r>
            <a:r>
              <a:rPr lang="ru-RU" dirty="0" err="1"/>
              <a:t>Иж</a:t>
            </a:r>
            <a:r>
              <a:rPr lang="ru-RU" dirty="0"/>
              <a:t>- </a:t>
            </a:r>
            <a:r>
              <a:rPr lang="ru-RU" dirty="0" err="1"/>
              <a:t>Бобьинского</a:t>
            </a:r>
            <a:r>
              <a:rPr lang="ru-RU" dirty="0"/>
              <a:t> детского санатория. В 1950 году назначается директором </a:t>
            </a:r>
            <a:r>
              <a:rPr lang="ru-RU" dirty="0" err="1"/>
              <a:t>Тубинской</a:t>
            </a:r>
            <a:r>
              <a:rPr lang="ru-RU" dirty="0"/>
              <a:t> начальной школы. Руководимая им школа добивается высоких результатов в обучении и воспитании подрастающего поколения.</a:t>
            </a:r>
            <a:r>
              <a:rPr lang="ru-RU" dirty="0" smtClean="0"/>
              <a:t> За </a:t>
            </a:r>
            <a:r>
              <a:rPr lang="ru-RU" dirty="0"/>
              <a:t>достигнутые успехи в области образования награждён </a:t>
            </a:r>
            <a:r>
              <a:rPr lang="ru-RU" dirty="0" smtClean="0"/>
              <a:t>знаком « </a:t>
            </a:r>
            <a:r>
              <a:rPr lang="ru-RU" dirty="0"/>
              <a:t>Отличник просвещения», « Отличник просвещения </a:t>
            </a:r>
            <a:r>
              <a:rPr lang="ru-RU" dirty="0" smtClean="0"/>
              <a:t>СССР (</a:t>
            </a:r>
            <a:r>
              <a:rPr lang="ru-RU" dirty="0"/>
              <a:t>1974), многочисленными Почётными грамотами. Самую высокую награду- звание « Заслуженный учитель РСФСР» Султанов З. С . получил в 1960 году. </a:t>
            </a:r>
            <a:endParaRPr lang="tt-RU" dirty="0" smtClean="0">
              <a:latin typeface="Times New Roman" pitchFamily="18" charset="0"/>
              <a:cs typeface="Times New Roman" pitchFamily="18" charset="0"/>
            </a:endParaRPr>
          </a:p>
          <a:p>
            <a:pPr marL="0" indent="0">
              <a:buNone/>
            </a:pPr>
            <a:r>
              <a:rPr lang="tt-RU" dirty="0">
                <a:latin typeface="Times New Roman" pitchFamily="18" charset="0"/>
                <a:cs typeface="Times New Roman" pitchFamily="18" charset="0"/>
              </a:rPr>
              <a:t> </a:t>
            </a:r>
            <a:r>
              <a:rPr lang="tt-RU" dirty="0" smtClean="0">
                <a:latin typeface="Times New Roman" pitchFamily="18" charset="0"/>
                <a:cs typeface="Times New Roman" pitchFamily="18" charset="0"/>
              </a:rPr>
              <a:t> </a:t>
            </a:r>
            <a:endParaRPr lang="ru-RU" dirty="0" smtClean="0"/>
          </a:p>
          <a:p>
            <a:pPr marL="0" indent="0">
              <a:buNone/>
            </a:pPr>
            <a:r>
              <a:rPr lang="ru-RU" dirty="0"/>
              <a:t> </a:t>
            </a:r>
            <a:r>
              <a:rPr lang="ru-RU" dirty="0" smtClean="0"/>
              <a:t> </a:t>
            </a:r>
            <a:endParaRPr lang="ru-RU" dirty="0"/>
          </a:p>
          <a:p>
            <a:pPr marL="0" indent="0">
              <a:buNone/>
            </a:pPr>
            <a:endParaRPr lang="ru-RU" dirty="0"/>
          </a:p>
        </p:txBody>
      </p:sp>
      <p:pic>
        <p:nvPicPr>
          <p:cNvPr id="5" name="Picture 2" descr="F:\Images\Султанов Зыя Султанович.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611560" y="1772816"/>
            <a:ext cx="2764538" cy="3686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99888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t-RU" b="1" dirty="0"/>
              <a:t>Фәррәхов Әкрәм Фәррәх улы</a:t>
            </a:r>
            <a:endParaRPr lang="ru-RU" dirty="0"/>
          </a:p>
        </p:txBody>
      </p:sp>
      <p:sp>
        <p:nvSpPr>
          <p:cNvPr id="3" name="Объект 2"/>
          <p:cNvSpPr>
            <a:spLocks noGrp="1"/>
          </p:cNvSpPr>
          <p:nvPr>
            <p:ph sz="half" idx="1"/>
          </p:nvPr>
        </p:nvSpPr>
        <p:spPr/>
        <p:txBody>
          <a:bodyPr>
            <a:normAutofit fontScale="62500" lnSpcReduction="20000"/>
          </a:bodyPr>
          <a:lstStyle/>
          <a:p>
            <a:endParaRPr lang="ru-RU"/>
          </a:p>
        </p:txBody>
      </p:sp>
      <p:sp>
        <p:nvSpPr>
          <p:cNvPr id="4" name="Объект 3"/>
          <p:cNvSpPr>
            <a:spLocks noGrp="1"/>
          </p:cNvSpPr>
          <p:nvPr>
            <p:ph sz="half" idx="2"/>
          </p:nvPr>
        </p:nvSpPr>
        <p:spPr>
          <a:xfrm>
            <a:off x="1619672" y="1556792"/>
            <a:ext cx="6131024" cy="4525963"/>
          </a:xfrm>
        </p:spPr>
        <p:txBody>
          <a:bodyPr>
            <a:normAutofit fontScale="62500" lnSpcReduction="20000"/>
          </a:bodyPr>
          <a:lstStyle/>
          <a:p>
            <a:pPr marL="0" indent="0">
              <a:buNone/>
            </a:pPr>
            <a:r>
              <a:rPr lang="tt-RU" b="1" dirty="0" smtClean="0"/>
              <a:t>            Фәррәхов </a:t>
            </a:r>
            <a:r>
              <a:rPr lang="tt-RU" b="1" dirty="0"/>
              <a:t>Әкрәм Фәррәх улы </a:t>
            </a:r>
            <a:endParaRPr lang="ru-RU" dirty="0"/>
          </a:p>
          <a:p>
            <a:pPr marL="0" indent="0">
              <a:buNone/>
            </a:pPr>
            <a:r>
              <a:rPr lang="tt-RU" dirty="0"/>
              <a:t>Туган авылы- Мордыбый. Тирсә  мәктәбендә укый. </a:t>
            </a:r>
            <a:endParaRPr lang="ru-RU" dirty="0"/>
          </a:p>
          <a:p>
            <a:pPr marL="0" indent="0">
              <a:buNone/>
            </a:pPr>
            <a:r>
              <a:rPr lang="tt-RU" dirty="0"/>
              <a:t>Урта мәктәпне тәмамлагач, Казан төзелеш институты рабфагында белем ала. 1939 нчы елда политруклар мәктәбен тәмамлый, фин сугышында була. 1941 нче елда Бөек Ватан сугышы башлангач, Мәскәү янындагы каты сугышларда катнаша. Рогачев янындагы сугышта каты яралана. Ике ай дәваланганнан соң , яңадан Мәскәүне саклау сугышларында катнаша. Бөек Ватан сугышында күрсәткән батырлыклары өчен Кызыл Йолдыз ордены һәм медальләр белән бүләкләнә. Клин шәһәрен азат итү вакытында икенче тапкыр каты яралана һәм 1942 нче елның 1 сентябреннән  Иж-Бубый урта мәктәбендә тарих укыта башлый. Тирән белемле мөлаем укытучыны бик яраталар. Ул - оста рәссам. 70 нче елларда Тирсә мәктәбен һәм кабинетларын җиһазлаган.  </a:t>
            </a:r>
            <a:endParaRPr lang="ru-RU" dirty="0"/>
          </a:p>
          <a:p>
            <a:pPr marL="0" indent="0">
              <a:buNone/>
            </a:pPr>
            <a:endParaRPr lang="ru-RU" dirty="0"/>
          </a:p>
        </p:txBody>
      </p:sp>
    </p:spTree>
    <p:extLst>
      <p:ext uri="{BB962C8B-B14F-4D97-AF65-F5344CB8AC3E}">
        <p14:creationId xmlns:p14="http://schemas.microsoft.com/office/powerpoint/2010/main" val="3112500153"/>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Другая 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7A0000"/>
      </a:hlink>
      <a:folHlink>
        <a:srgbClr val="FAC08F"/>
      </a:folHlink>
    </a:clrScheme>
    <a:fontScheme name="Другая 1">
      <a:majorFont>
        <a:latin typeface="Times New Roman"/>
        <a:ea typeface=""/>
        <a:cs typeface=""/>
      </a:majorFont>
      <a:minorFont>
        <a:latin typeface="Times New Roman"/>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2114</TotalTime>
  <Words>1758</Words>
  <Application>Microsoft Office PowerPoint</Application>
  <PresentationFormat>Экран (4:3)</PresentationFormat>
  <Paragraphs>48</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Тема Office</vt:lpstr>
      <vt:lpstr>Мы помним!</vt:lpstr>
      <vt:lpstr> Аминов Тауфик Маннанович (30.10.1925 - 07.09.1992) </vt:lpstr>
      <vt:lpstr>Амиров Сайфи Мифтахетдинович </vt:lpstr>
      <vt:lpstr>Багаутдинов Камали Шарапович</vt:lpstr>
      <vt:lpstr>Насыйбуллин Мансур Ибатулла улы   </vt:lpstr>
      <vt:lpstr>Ибрагимов Мунавир Гараевич  </vt:lpstr>
      <vt:lpstr> Курбанский ( Корбангалиев ) Мифтахетдин Зайнутдинович  </vt:lpstr>
      <vt:lpstr>Султанов Зыя Султанович</vt:lpstr>
      <vt:lpstr>Фәррәхов Әкрәм Фәррәх улы</vt:lpstr>
      <vt:lpstr>Яхина Мунавара Гильмутдиновна </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Нам дороги эти позабыть нельзя!</dc:title>
  <dc:creator>Ранько Елена</dc:creator>
  <cp:lastModifiedBy>Луиза</cp:lastModifiedBy>
  <cp:revision>100</cp:revision>
  <dcterms:created xsi:type="dcterms:W3CDTF">2015-04-19T15:51:03Z</dcterms:created>
  <dcterms:modified xsi:type="dcterms:W3CDTF">2020-04-09T13:15:07Z</dcterms:modified>
</cp:coreProperties>
</file>